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0" r:id="rId3"/>
    <p:sldId id="281" r:id="rId4"/>
    <p:sldId id="282" r:id="rId5"/>
    <p:sldId id="283" r:id="rId6"/>
    <p:sldId id="284" r:id="rId7"/>
    <p:sldId id="271" r:id="rId8"/>
    <p:sldId id="261" r:id="rId9"/>
    <p:sldId id="263" r:id="rId10"/>
    <p:sldId id="279" r:id="rId11"/>
    <p:sldId id="274" r:id="rId12"/>
    <p:sldId id="265" r:id="rId13"/>
    <p:sldId id="275" r:id="rId14"/>
    <p:sldId id="267" r:id="rId15"/>
    <p:sldId id="269" r:id="rId16"/>
    <p:sldId id="270" r:id="rId17"/>
    <p:sldId id="276" r:id="rId18"/>
    <p:sldId id="285" r:id="rId19"/>
    <p:sldId id="277" r:id="rId20"/>
    <p:sldId id="262" r:id="rId21"/>
    <p:sldId id="272" r:id="rId22"/>
    <p:sldId id="273" r:id="rId23"/>
  </p:sldIdLst>
  <p:sldSz cx="9144000" cy="6858000" type="screen4x3"/>
  <p:notesSz cx="6807200" cy="99393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reeda Mohd Fauzee" userId="317b9630-3a1f-4d7a-ad9a-4df797433863" providerId="ADAL" clId="{3B0638EF-96B0-4BBC-83DC-4174285ACB4F}"/>
    <pc:docChg chg="modSld">
      <pc:chgData name="Zaireeda Mohd Fauzee" userId="317b9630-3a1f-4d7a-ad9a-4df797433863" providerId="ADAL" clId="{3B0638EF-96B0-4BBC-83DC-4174285ACB4F}" dt="2021-11-23T06:04:17.965" v="0" actId="20577"/>
      <pc:docMkLst>
        <pc:docMk/>
      </pc:docMkLst>
      <pc:sldChg chg="modSp mod">
        <pc:chgData name="Zaireeda Mohd Fauzee" userId="317b9630-3a1f-4d7a-ad9a-4df797433863" providerId="ADAL" clId="{3B0638EF-96B0-4BBC-83DC-4174285ACB4F}" dt="2021-11-23T06:04:17.965" v="0" actId="20577"/>
        <pc:sldMkLst>
          <pc:docMk/>
          <pc:sldMk cId="247870872" sldId="256"/>
        </pc:sldMkLst>
        <pc:spChg chg="mod">
          <ac:chgData name="Zaireeda Mohd Fauzee" userId="317b9630-3a1f-4d7a-ad9a-4df797433863" providerId="ADAL" clId="{3B0638EF-96B0-4BBC-83DC-4174285ACB4F}" dt="2021-11-23T06:04:17.965" v="0" actId="20577"/>
          <ac:spMkLst>
            <pc:docMk/>
            <pc:sldMk cId="247870872" sldId="256"/>
            <ac:spMk id="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9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74B78A7-0EEC-459E-BAE6-BE8D64F8449D}" type="datetimeFigureOut">
              <a:rPr lang="en-MY" smtClean="0"/>
              <a:t>6/6/2023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3778CF0-E5B1-4787-9B23-BA0FA097438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137014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77EADEE4-2CF3-4EC5-A0FE-3041CFB31C6E}" type="datetimeFigureOut">
              <a:rPr lang="en-MY" smtClean="0"/>
              <a:t>6/6/2023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72050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BE6B5A5C-35A0-4295-AA9A-0A956F0ACB0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5122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45522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90588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24989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65371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13786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31459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7751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4531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5819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86900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00309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55E4-C420-4194-A26D-8F8554863BA4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770321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21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34056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44433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93739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26275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87241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86939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1337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42675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B5A5C-35A0-4295-AA9A-0A956F0ACB05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5591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98" y="50215"/>
            <a:ext cx="1104100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4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25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72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6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2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270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03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34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-2786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77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609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85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8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893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73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078" y="75543"/>
            <a:ext cx="110292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8613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226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791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691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830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16058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49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383" y="-24446"/>
            <a:ext cx="855617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555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77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74" y="1"/>
            <a:ext cx="826226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547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2613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2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476" y="-84512"/>
            <a:ext cx="1115665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70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6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251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6" y="1"/>
            <a:ext cx="864706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34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617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9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5316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775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028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9154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742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2540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7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775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9780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81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0" y="44964"/>
            <a:ext cx="89535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93" y="3960"/>
            <a:ext cx="896074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308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4514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475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7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888" y="62243"/>
            <a:ext cx="947113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29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98" y="28577"/>
            <a:ext cx="89619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751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948"/>
            <a:ext cx="89619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470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07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38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/>
        </p:nvPicPr>
        <p:blipFill rotWithShape="1"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/>
        </p:nvSpPr>
        <p:spPr>
          <a:xfrm>
            <a:off x="29381" y="6588371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/>
        </p:nvSpPr>
        <p:spPr>
          <a:xfrm>
            <a:off x="3360421" y="6572476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413747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Security and Forensics</a:t>
            </a:r>
            <a:br>
              <a:rPr lang="en-US" dirty="0"/>
            </a:br>
            <a:r>
              <a:rPr lang="en-US" sz="1400" dirty="0"/>
              <a:t>AICT006-4-2-DSF Version 2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Y" dirty="0"/>
              <a:t>Data Hiding and Obfuscation</a:t>
            </a:r>
          </a:p>
        </p:txBody>
      </p:sp>
    </p:spTree>
    <p:extLst>
      <p:ext uri="{BB962C8B-B14F-4D97-AF65-F5344CB8AC3E}">
        <p14:creationId xmlns:p14="http://schemas.microsoft.com/office/powerpoint/2010/main" val="247870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64464" y="1556792"/>
            <a:ext cx="8229600" cy="2826052"/>
          </a:xfrm>
        </p:spPr>
        <p:txBody>
          <a:bodyPr/>
          <a:lstStyle/>
          <a:p>
            <a:pPr algn="just"/>
            <a:r>
              <a:rPr lang="en-US" sz="2800" b="1" dirty="0"/>
              <a:t>A</a:t>
            </a:r>
            <a:r>
              <a:rPr lang="en-US" sz="2800" dirty="0"/>
              <a:t> wants to send </a:t>
            </a:r>
            <a:r>
              <a:rPr lang="en-US" sz="2800" b="1" dirty="0">
                <a:solidFill>
                  <a:srgbClr val="FF0000"/>
                </a:solidFill>
              </a:rPr>
              <a:t>message</a:t>
            </a:r>
            <a:r>
              <a:rPr lang="en-US" sz="2800" dirty="0"/>
              <a:t> to </a:t>
            </a:r>
            <a:r>
              <a:rPr lang="en-US" sz="2800" b="1" dirty="0"/>
              <a:t>B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pPr algn="just"/>
            <a:r>
              <a:rPr lang="en-US" sz="2800" dirty="0"/>
              <a:t>A need </a:t>
            </a:r>
            <a:r>
              <a:rPr lang="en-US" sz="2800" b="1" dirty="0">
                <a:solidFill>
                  <a:srgbClr val="FF0000"/>
                </a:solidFill>
              </a:rPr>
              <a:t>B’s Digital Certificate </a:t>
            </a:r>
            <a:r>
              <a:rPr lang="en-US" sz="2800" dirty="0"/>
              <a:t>which contains </a:t>
            </a:r>
            <a:r>
              <a:rPr lang="en-US" sz="2800" b="1" dirty="0">
                <a:solidFill>
                  <a:srgbClr val="0070C0"/>
                </a:solidFill>
              </a:rPr>
              <a:t>public key </a:t>
            </a:r>
            <a:r>
              <a:rPr lang="en-US" sz="2800" dirty="0"/>
              <a:t>to encrypt the message before sending</a:t>
            </a:r>
          </a:p>
          <a:p>
            <a:pPr algn="just"/>
            <a:r>
              <a:rPr lang="en-US" sz="2800" dirty="0"/>
              <a:t>B need private key to decrypt the message.</a:t>
            </a:r>
            <a:endParaRPr lang="en-MY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Hiding by Hash</a:t>
            </a:r>
            <a:endParaRPr lang="en-MY" b="1" u="sn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10 of 24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1619672" y="5108473"/>
            <a:ext cx="864096" cy="792088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A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6418956" y="5083750"/>
            <a:ext cx="864096" cy="792088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B</a:t>
            </a:r>
          </a:p>
        </p:txBody>
      </p:sp>
      <p:cxnSp>
        <p:nvCxnSpPr>
          <p:cNvPr id="11" name="Straight Arrow Connector 10"/>
          <p:cNvCxnSpPr>
            <a:stCxn id="7" idx="6"/>
            <a:endCxn id="8" idx="2"/>
          </p:cNvCxnSpPr>
          <p:nvPr/>
        </p:nvCxnSpPr>
        <p:spPr bwMode="auto">
          <a:xfrm flipV="1">
            <a:off x="2483768" y="5479794"/>
            <a:ext cx="3935188" cy="247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Vertical Scroll 8"/>
          <p:cNvSpPr/>
          <p:nvPr/>
        </p:nvSpPr>
        <p:spPr bwMode="auto">
          <a:xfrm>
            <a:off x="3588494" y="5155758"/>
            <a:ext cx="781174" cy="792088"/>
          </a:xfrm>
          <a:prstGeom prst="verticalScrol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/>
              <a:t>8$oN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32-Point Star 16"/>
          <p:cNvSpPr/>
          <p:nvPr/>
        </p:nvSpPr>
        <p:spPr bwMode="auto">
          <a:xfrm>
            <a:off x="2195886" y="5472807"/>
            <a:ext cx="881705" cy="720080"/>
          </a:xfrm>
          <a:prstGeom prst="star32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</a:rPr>
              <a:t>DC</a:t>
            </a:r>
            <a:endParaRPr kumimoji="0" lang="en-US" sz="1400" b="1" i="0" u="none" strike="noStrike" normalizeH="0" baseline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</a:endParaRPr>
          </a:p>
        </p:txBody>
      </p:sp>
      <p:pic>
        <p:nvPicPr>
          <p:cNvPr id="18" name="Picture 2" descr="Image result for key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626" y="5549912"/>
            <a:ext cx="548675" cy="5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Vertical Scroll 18"/>
          <p:cNvSpPr/>
          <p:nvPr/>
        </p:nvSpPr>
        <p:spPr bwMode="auto">
          <a:xfrm>
            <a:off x="4469993" y="5155758"/>
            <a:ext cx="781174" cy="792088"/>
          </a:xfrm>
          <a:prstGeom prst="verticalScroll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chemeClr val="tx1"/>
                </a:solidFill>
                <a:latin typeface="Arial" charset="0"/>
              </a:rPr>
              <a:t>Hi B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0" name="Picture 2" descr="Image result for key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617" y="5516615"/>
            <a:ext cx="548675" cy="5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193388" y="5881950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Private key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24635" y="5972955"/>
            <a:ext cx="174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B’s Public key</a:t>
            </a:r>
          </a:p>
        </p:txBody>
      </p:sp>
      <p:sp>
        <p:nvSpPr>
          <p:cNvPr id="23" name="32-Point Star 22"/>
          <p:cNvSpPr/>
          <p:nvPr/>
        </p:nvSpPr>
        <p:spPr bwMode="auto">
          <a:xfrm>
            <a:off x="6925008" y="4746245"/>
            <a:ext cx="881705" cy="720080"/>
          </a:xfrm>
          <a:prstGeom prst="star32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charset="0"/>
              </a:rPr>
              <a:t>DC</a:t>
            </a:r>
            <a:endParaRPr kumimoji="0" lang="en-US" sz="1400" b="1" i="0" u="none" strike="noStrike" normalizeH="0" baseline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charset="0"/>
            </a:endParaRPr>
          </a:p>
        </p:txBody>
      </p:sp>
      <p:pic>
        <p:nvPicPr>
          <p:cNvPr id="24" name="Picture 2" descr="Image result for key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48" y="4823350"/>
            <a:ext cx="548675" cy="54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30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1" y="1697038"/>
            <a:ext cx="8640960" cy="4525962"/>
          </a:xfrm>
        </p:spPr>
        <p:txBody>
          <a:bodyPr/>
          <a:lstStyle/>
          <a:p>
            <a:pPr algn="just"/>
            <a:r>
              <a:rPr lang="en-US" sz="2800" dirty="0"/>
              <a:t>ASCII Encoder. Tool to convert ASCII (binary, octal, decimal, hexadecimal) automatically. </a:t>
            </a:r>
            <a:r>
              <a:rPr lang="en-US" sz="2800" b="1" dirty="0"/>
              <a:t>ASCII</a:t>
            </a:r>
            <a:r>
              <a:rPr lang="en-US" sz="2800" dirty="0"/>
              <a:t> (American Standard Code for Information Interchange) is the most used character coding system. </a:t>
            </a:r>
          </a:p>
          <a:p>
            <a:pPr algn="just"/>
            <a:r>
              <a:rPr lang="en-US" sz="2800" dirty="0"/>
              <a:t>It defines </a:t>
            </a:r>
            <a:r>
              <a:rPr lang="en-US" sz="2800" b="1" dirty="0">
                <a:solidFill>
                  <a:srgbClr val="FF0000"/>
                </a:solidFill>
              </a:rPr>
              <a:t>128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characters numbered from </a:t>
            </a:r>
            <a:r>
              <a:rPr lang="en-US" sz="2800" b="1" dirty="0">
                <a:solidFill>
                  <a:srgbClr val="FF0000"/>
                </a:solidFill>
              </a:rPr>
              <a:t>0 to 127 </a:t>
            </a:r>
            <a:r>
              <a:rPr lang="en-US" sz="2800" dirty="0"/>
              <a:t>and coded in binary on 7 bits from </a:t>
            </a:r>
            <a:r>
              <a:rPr lang="en-US" sz="2800" b="1" dirty="0"/>
              <a:t>0000000</a:t>
            </a:r>
            <a:r>
              <a:rPr lang="en-US" sz="2800" dirty="0"/>
              <a:t> to </a:t>
            </a:r>
            <a:r>
              <a:rPr lang="en-US" sz="2800" b="1" dirty="0"/>
              <a:t>1111111</a:t>
            </a:r>
            <a:r>
              <a:rPr lang="en-US" sz="2800" dirty="0"/>
              <a:t>. </a:t>
            </a:r>
          </a:p>
          <a:p>
            <a:pPr algn="just"/>
            <a:r>
              <a:rPr lang="en-US" sz="2800" dirty="0"/>
              <a:t>Each letter assigned a number.</a:t>
            </a:r>
          </a:p>
          <a:p>
            <a:pPr algn="just"/>
            <a:r>
              <a:rPr lang="en-US" sz="2800" b="1" dirty="0"/>
              <a:t>Ex: ASCII</a:t>
            </a:r>
            <a:r>
              <a:rPr lang="en-US" sz="2800" dirty="0"/>
              <a:t> Code for </a:t>
            </a:r>
            <a:r>
              <a:rPr lang="en-US" sz="2800" b="1" dirty="0">
                <a:solidFill>
                  <a:srgbClr val="FF0000"/>
                </a:solidFill>
              </a:rPr>
              <a:t>M = 77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Encoding</a:t>
            </a:r>
            <a:endParaRPr lang="en-MY" b="1" u="sn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11 of 24</a:t>
            </a:r>
          </a:p>
        </p:txBody>
      </p:sp>
    </p:spTree>
    <p:extLst>
      <p:ext uri="{BB962C8B-B14F-4D97-AF65-F5344CB8AC3E}">
        <p14:creationId xmlns:p14="http://schemas.microsoft.com/office/powerpoint/2010/main" val="3294658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225" y="1404988"/>
            <a:ext cx="5818981" cy="472299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675998"/>
            <a:ext cx="5573786" cy="380420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Encoding</a:t>
            </a:r>
            <a:endParaRPr lang="en-MY" b="1" u="sn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12 of 24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705" y="2996952"/>
            <a:ext cx="2857500" cy="3162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5536" y="1998981"/>
            <a:ext cx="4548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Dec, Hex, Base64, Binary Basis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3901523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05944"/>
            <a:ext cx="8229600" cy="4525962"/>
          </a:xfrm>
        </p:spPr>
        <p:txBody>
          <a:bodyPr/>
          <a:lstStyle/>
          <a:p>
            <a:pPr algn="just"/>
            <a:r>
              <a:rPr lang="en-US" dirty="0"/>
              <a:t>In computer networks, a </a:t>
            </a:r>
            <a:r>
              <a:rPr lang="en-US" dirty="0">
                <a:solidFill>
                  <a:srgbClr val="FF0000"/>
                </a:solidFill>
              </a:rPr>
              <a:t>tunneling</a:t>
            </a:r>
            <a:r>
              <a:rPr lang="en-US" dirty="0"/>
              <a:t> protocol is a communications protocol that allows for the secure movement of data from one network to another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14 of 24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638175" y="427038"/>
            <a:ext cx="7042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b="1" u="sng" kern="0"/>
              <a:t>Hiding by Tunneling</a:t>
            </a:r>
            <a:endParaRPr lang="en-MY" b="1" u="sng" kern="0" dirty="0"/>
          </a:p>
        </p:txBody>
      </p:sp>
      <p:pic>
        <p:nvPicPr>
          <p:cNvPr id="5" name="Picture 2" descr="Image result for internet vp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429000"/>
            <a:ext cx="4392488" cy="310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098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Hiding by Tunneling</a:t>
            </a:r>
            <a:endParaRPr lang="en-MY" b="1" u="sn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15 of 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3798" y="1595021"/>
            <a:ext cx="8640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 </a:t>
            </a:r>
            <a:r>
              <a:rPr lang="en-US" sz="2400" b="1" dirty="0"/>
              <a:t>SSH tunnel</a:t>
            </a:r>
            <a:r>
              <a:rPr lang="en-US" sz="2400" dirty="0"/>
              <a:t> consists of an encrypted </a:t>
            </a:r>
            <a:r>
              <a:rPr lang="en-US" sz="2400" b="1" dirty="0"/>
              <a:t>tunnel</a:t>
            </a:r>
            <a:r>
              <a:rPr lang="en-US" sz="2400" dirty="0"/>
              <a:t> created through a </a:t>
            </a:r>
            <a:r>
              <a:rPr lang="en-US" sz="2400" b="1" dirty="0"/>
              <a:t>SSH</a:t>
            </a:r>
            <a:r>
              <a:rPr lang="en-US" sz="2400" dirty="0"/>
              <a:t> protocol connection. A </a:t>
            </a:r>
            <a:r>
              <a:rPr lang="en-US" sz="2400" b="1" dirty="0"/>
              <a:t>SSH tunnel</a:t>
            </a:r>
            <a:r>
              <a:rPr lang="en-US" sz="2400" dirty="0"/>
              <a:t> can be used to transfer unencrypted traffic over a network through an encrypted channel.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It is identified as a useful method available for transmitting information via an </a:t>
            </a:r>
            <a:r>
              <a:rPr lang="en-US" sz="2400" b="1" dirty="0"/>
              <a:t>unencrypted protocol </a:t>
            </a:r>
            <a:r>
              <a:rPr lang="en-US" sz="2400" dirty="0"/>
              <a:t>such as </a:t>
            </a:r>
            <a:r>
              <a:rPr lang="en-US" sz="2400" b="1" dirty="0"/>
              <a:t>IRC</a:t>
            </a:r>
            <a:r>
              <a:rPr lang="en-US" sz="2400" dirty="0"/>
              <a:t>, </a:t>
            </a:r>
            <a:r>
              <a:rPr lang="en-US" sz="2400" b="1" dirty="0"/>
              <a:t>VNC</a:t>
            </a:r>
            <a:r>
              <a:rPr lang="en-US" sz="2400" dirty="0"/>
              <a:t>, </a:t>
            </a:r>
            <a:r>
              <a:rPr lang="en-US" sz="2400" b="1" dirty="0"/>
              <a:t>HTTP</a:t>
            </a:r>
            <a:r>
              <a:rPr lang="en-US" sz="2400" dirty="0"/>
              <a:t> etc.</a:t>
            </a:r>
          </a:p>
          <a:p>
            <a:endParaRPr lang="en-US" sz="2400" dirty="0"/>
          </a:p>
          <a:p>
            <a:endParaRPr lang="en-MY" sz="2400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58" y="4587136"/>
            <a:ext cx="5178240" cy="194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3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300" y="2298206"/>
            <a:ext cx="8229600" cy="4525962"/>
          </a:xfrm>
        </p:spPr>
        <p:txBody>
          <a:bodyPr/>
          <a:lstStyle/>
          <a:p>
            <a:r>
              <a:rPr lang="en-US" dirty="0"/>
              <a:t>Simple search cannot find the deleted files</a:t>
            </a:r>
          </a:p>
          <a:p>
            <a:pPr lvl="1"/>
            <a:r>
              <a:rPr lang="en-US" dirty="0"/>
              <a:t>Use Deep scan (byte-by-byte)</a:t>
            </a:r>
          </a:p>
          <a:p>
            <a:pPr algn="just"/>
            <a:r>
              <a:rPr lang="en-US" dirty="0"/>
              <a:t>Some attackers change file name, extensions. E.g. missed files </a:t>
            </a:r>
          </a:p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Hiding by file signature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17 of 24</a:t>
            </a:r>
          </a:p>
        </p:txBody>
      </p:sp>
      <p:pic>
        <p:nvPicPr>
          <p:cNvPr id="3074" name="Picture 2" descr="Image result for pd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561187"/>
            <a:ext cx="1272795" cy="157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image file forma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950" y="4816274"/>
            <a:ext cx="34671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 bwMode="auto">
          <a:xfrm>
            <a:off x="3162219" y="5206702"/>
            <a:ext cx="557784" cy="598562"/>
          </a:xfrm>
          <a:prstGeom prst="rightArrow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049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8316"/>
            <a:ext cx="5781643" cy="50268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File Signatures</a:t>
            </a:r>
            <a:endParaRPr lang="en-MY" b="1" u="sn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18 of 24</a:t>
            </a:r>
          </a:p>
        </p:txBody>
      </p:sp>
    </p:spTree>
    <p:extLst>
      <p:ext uri="{BB962C8B-B14F-4D97-AF65-F5344CB8AC3E}">
        <p14:creationId xmlns:p14="http://schemas.microsoft.com/office/powerpoint/2010/main" val="135903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2348880"/>
            <a:ext cx="8833247" cy="13691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File Signatures</a:t>
            </a:r>
            <a:endParaRPr lang="en-MY" b="1" u="sn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19 of 24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51520" y="2348880"/>
            <a:ext cx="1008112" cy="122413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12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Distinguish Steganography and Water marking?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Quick Review Question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20 of 24</a:t>
            </a:r>
          </a:p>
        </p:txBody>
      </p:sp>
    </p:spTree>
    <p:extLst>
      <p:ext uri="{BB962C8B-B14F-4D97-AF65-F5344CB8AC3E}">
        <p14:creationId xmlns:p14="http://schemas.microsoft.com/office/powerpoint/2010/main" val="199778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Invisible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watermarking</a:t>
            </a:r>
            <a:r>
              <a:rPr lang="en-US" dirty="0"/>
              <a:t> refers to adding information in a video or picture or audio as digital data. 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Steganography</a:t>
            </a:r>
            <a:r>
              <a:rPr lang="en-US" dirty="0"/>
              <a:t> is changing the image in a way that only the sender and the intended recipient is able to detect the message sent through it. It is invisible, and thus the detection is not easy.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Watermarking vs. Stenography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21 of 24</a:t>
            </a:r>
          </a:p>
        </p:txBody>
      </p:sp>
    </p:spTree>
    <p:extLst>
      <p:ext uri="{BB962C8B-B14F-4D97-AF65-F5344CB8AC3E}">
        <p14:creationId xmlns:p14="http://schemas.microsoft.com/office/powerpoint/2010/main" val="912201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Data Hiding and Obfuscation Methods</a:t>
            </a:r>
          </a:p>
          <a:p>
            <a:r>
              <a:rPr lang="en-MY" dirty="0"/>
              <a:t>Water Marking</a:t>
            </a:r>
          </a:p>
          <a:p>
            <a:r>
              <a:rPr lang="en-MY" dirty="0"/>
              <a:t>Steganography</a:t>
            </a:r>
          </a:p>
          <a:p>
            <a:endParaRPr lang="en-MY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ea typeface="新細明體" pitchFamily="18" charset="-120"/>
              </a:rPr>
              <a:t>Topics &amp; Structure of The Lesson</a:t>
            </a:r>
            <a:endParaRPr lang="en-MY" b="1" u="sng" dirty="0">
              <a:solidFill>
                <a:schemeClr val="tx1"/>
              </a:solidFill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 of 24</a:t>
            </a:r>
          </a:p>
        </p:txBody>
      </p:sp>
    </p:spTree>
    <p:extLst>
      <p:ext uri="{BB962C8B-B14F-4D97-AF65-F5344CB8AC3E}">
        <p14:creationId xmlns:p14="http://schemas.microsoft.com/office/powerpoint/2010/main" val="2972173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Obfuscation through Tunneling</a:t>
            </a:r>
          </a:p>
          <a:p>
            <a:r>
              <a:rPr lang="en-US" sz="2800" dirty="0"/>
              <a:t>Covert Channel</a:t>
            </a:r>
          </a:p>
          <a:p>
            <a:r>
              <a:rPr lang="en-US" sz="2800" dirty="0"/>
              <a:t>Watermarking and Stenography</a:t>
            </a:r>
          </a:p>
          <a:p>
            <a:r>
              <a:rPr lang="en-US" sz="2800" dirty="0"/>
              <a:t>Hiding File contents </a:t>
            </a:r>
            <a:endParaRPr lang="en-MY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Summary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22 of 24</a:t>
            </a:r>
          </a:p>
        </p:txBody>
      </p:sp>
    </p:spTree>
    <p:extLst>
      <p:ext uri="{BB962C8B-B14F-4D97-AF65-F5344CB8AC3E}">
        <p14:creationId xmlns:p14="http://schemas.microsoft.com/office/powerpoint/2010/main" val="3521139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636912"/>
            <a:ext cx="7042150" cy="1143000"/>
          </a:xfrm>
        </p:spPr>
        <p:txBody>
          <a:bodyPr/>
          <a:lstStyle/>
          <a:p>
            <a:r>
              <a:rPr lang="en-US" sz="7200" dirty="0"/>
              <a:t>Q &amp; 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23 of 24</a:t>
            </a:r>
          </a:p>
        </p:txBody>
      </p:sp>
    </p:spTree>
    <p:extLst>
      <p:ext uri="{BB962C8B-B14F-4D97-AF65-F5344CB8AC3E}">
        <p14:creationId xmlns:p14="http://schemas.microsoft.com/office/powerpoint/2010/main" val="3311720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Watermarking/</a:t>
            </a:r>
            <a:r>
              <a:rPr lang="en-US" dirty="0" err="1"/>
              <a:t>Stegano</a:t>
            </a:r>
            <a:endParaRPr lang="en-US" dirty="0"/>
          </a:p>
          <a:p>
            <a:r>
              <a:rPr lang="en-US" dirty="0"/>
              <a:t>SSL, SSH</a:t>
            </a:r>
          </a:p>
          <a:p>
            <a:r>
              <a:rPr lang="en-US" dirty="0"/>
              <a:t> Digital Signature </a:t>
            </a:r>
          </a:p>
          <a:p>
            <a:r>
              <a:rPr lang="en-US" dirty="0"/>
              <a:t>Symmetric/Asymmetric</a:t>
            </a:r>
          </a:p>
          <a:p>
            <a:r>
              <a:rPr lang="en-US" dirty="0"/>
              <a:t>Hash vs MD5 – </a:t>
            </a:r>
            <a:r>
              <a:rPr lang="en-US"/>
              <a:t>Hashing algorithms</a:t>
            </a:r>
          </a:p>
          <a:p>
            <a:endParaRPr lang="en-US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u="sng" dirty="0">
                <a:solidFill>
                  <a:srgbClr val="003366"/>
                </a:solidFill>
                <a:ea typeface="ＭＳ Ｐゴシック" charset="0"/>
                <a:cs typeface="ＭＳ Ｐゴシック" charset="0"/>
              </a:rPr>
              <a:t>What we cover next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24 of 24</a:t>
            </a:r>
          </a:p>
        </p:txBody>
      </p:sp>
    </p:spTree>
    <p:extLst>
      <p:ext uri="{BB962C8B-B14F-4D97-AF65-F5344CB8AC3E}">
        <p14:creationId xmlns:p14="http://schemas.microsoft.com/office/powerpoint/2010/main" val="50128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b="1" dirty="0"/>
              <a:t>At the end of this topic, You should be able to:</a:t>
            </a:r>
          </a:p>
          <a:p>
            <a:r>
              <a:rPr lang="en-MY" dirty="0"/>
              <a:t>Discuss on Data Hiding and Obfuscation Methods</a:t>
            </a:r>
          </a:p>
          <a:p>
            <a:r>
              <a:rPr lang="en-MY" dirty="0"/>
              <a:t>Explain Water Marking</a:t>
            </a:r>
          </a:p>
          <a:p>
            <a:r>
              <a:rPr lang="en-MY" dirty="0"/>
              <a:t>Discuss Steganography</a:t>
            </a:r>
          </a:p>
          <a:p>
            <a:pPr marL="0" indent="0">
              <a:buNone/>
            </a:pPr>
            <a:endParaRPr lang="en-MY" dirty="0"/>
          </a:p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ea typeface="新細明體" pitchFamily="18" charset="-120"/>
              </a:rPr>
              <a:t>Learning Outcome</a:t>
            </a:r>
            <a:endParaRPr lang="en-MY" b="1" u="sng" dirty="0">
              <a:solidFill>
                <a:schemeClr val="tx1"/>
              </a:solidFill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3 of 24</a:t>
            </a:r>
          </a:p>
        </p:txBody>
      </p:sp>
    </p:spTree>
    <p:extLst>
      <p:ext uri="{BB962C8B-B14F-4D97-AF65-F5344CB8AC3E}">
        <p14:creationId xmlns:p14="http://schemas.microsoft.com/office/powerpoint/2010/main" val="365118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8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8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MY" sz="2800" dirty="0"/>
              <a:t>Data Hiding and Obfuscation Methods</a:t>
            </a:r>
          </a:p>
          <a:p>
            <a:pPr lvl="1"/>
            <a:r>
              <a:rPr lang="en-MY" sz="2800"/>
              <a:t>Watermarking</a:t>
            </a:r>
            <a:endParaRPr lang="en-MY" sz="2800" dirty="0"/>
          </a:p>
          <a:p>
            <a:pPr lvl="1"/>
            <a:r>
              <a:rPr lang="en-MY" sz="2800" dirty="0"/>
              <a:t>Steganography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4 of 24</a:t>
            </a:r>
          </a:p>
        </p:txBody>
      </p:sp>
    </p:spTree>
    <p:extLst>
      <p:ext uri="{BB962C8B-B14F-4D97-AF65-F5344CB8AC3E}">
        <p14:creationId xmlns:p14="http://schemas.microsoft.com/office/powerpoint/2010/main" val="2089758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Study obfuscation methods</a:t>
            </a:r>
          </a:p>
          <a:p>
            <a:pPr lvl="1"/>
            <a:r>
              <a:rPr lang="en-US" sz="2400" dirty="0"/>
              <a:t>Encoding</a:t>
            </a:r>
          </a:p>
          <a:p>
            <a:pPr lvl="1"/>
            <a:r>
              <a:rPr lang="en-US" sz="2400" dirty="0"/>
              <a:t>Encryptions </a:t>
            </a:r>
          </a:p>
          <a:p>
            <a:r>
              <a:rPr lang="en-US" sz="2800" dirty="0"/>
              <a:t>Discover various file analysis</a:t>
            </a:r>
            <a:endParaRPr lang="en-MY" sz="2800" dirty="0"/>
          </a:p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ea typeface="新細明體" pitchFamily="18" charset="-120"/>
              </a:rPr>
              <a:t>Modules Objectives</a:t>
            </a:r>
            <a:endParaRPr lang="en-MY" b="1" u="sng" dirty="0">
              <a:solidFill>
                <a:schemeClr val="tx1"/>
              </a:solidFill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5 of 24</a:t>
            </a:r>
          </a:p>
        </p:txBody>
      </p:sp>
    </p:spTree>
    <p:extLst>
      <p:ext uri="{BB962C8B-B14F-4D97-AF65-F5344CB8AC3E}">
        <p14:creationId xmlns:p14="http://schemas.microsoft.com/office/powerpoint/2010/main" val="2883470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Data Hiding and Obfuscation Methods</a:t>
            </a:r>
          </a:p>
          <a:p>
            <a:r>
              <a:rPr lang="en-MY" dirty="0"/>
              <a:t>Water Marking</a:t>
            </a:r>
          </a:p>
          <a:p>
            <a:r>
              <a:rPr lang="en-MY" dirty="0"/>
              <a:t>Steganography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ea typeface="新細明體" pitchFamily="18" charset="-120"/>
              </a:rPr>
              <a:t>Lecture Content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6 of 24</a:t>
            </a:r>
          </a:p>
        </p:txBody>
      </p:sp>
    </p:spTree>
    <p:extLst>
      <p:ext uri="{BB962C8B-B14F-4D97-AF65-F5344CB8AC3E}">
        <p14:creationId xmlns:p14="http://schemas.microsoft.com/office/powerpoint/2010/main" val="292084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Obfuscation using Encryption</a:t>
            </a:r>
          </a:p>
          <a:p>
            <a:r>
              <a:rPr lang="en-US" sz="2800" dirty="0"/>
              <a:t>Obfuscation through Tunneling</a:t>
            </a:r>
          </a:p>
          <a:p>
            <a:r>
              <a:rPr lang="en-US" sz="2800" dirty="0"/>
              <a:t>Covert Channels</a:t>
            </a:r>
          </a:p>
          <a:p>
            <a:r>
              <a:rPr lang="en-US" sz="2800" dirty="0"/>
              <a:t>Watermarking and Stenography</a:t>
            </a:r>
          </a:p>
          <a:p>
            <a:r>
              <a:rPr lang="en-US" sz="2800" dirty="0"/>
              <a:t>Hiding File Contents</a:t>
            </a:r>
            <a:endParaRPr lang="en-MY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Methods</a:t>
            </a:r>
            <a:endParaRPr lang="en-MY" b="1" u="sn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7 of 24</a:t>
            </a:r>
          </a:p>
        </p:txBody>
      </p:sp>
    </p:spTree>
    <p:extLst>
      <p:ext uri="{BB962C8B-B14F-4D97-AF65-F5344CB8AC3E}">
        <p14:creationId xmlns:p14="http://schemas.microsoft.com/office/powerpoint/2010/main" val="358758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484784"/>
            <a:ext cx="8229600" cy="4525962"/>
          </a:xfrm>
        </p:spPr>
        <p:txBody>
          <a:bodyPr/>
          <a:lstStyle/>
          <a:p>
            <a:r>
              <a:rPr lang="en-US" sz="2800" dirty="0"/>
              <a:t>Private Key Data Hiding</a:t>
            </a:r>
          </a:p>
          <a:p>
            <a:pPr lvl="1"/>
            <a:r>
              <a:rPr lang="en-US" sz="2400" dirty="0"/>
              <a:t>RC2, RC4, DES, 3DES, AES</a:t>
            </a:r>
          </a:p>
          <a:p>
            <a:r>
              <a:rPr lang="en-US" sz="2800" dirty="0"/>
              <a:t>Public key data hiding</a:t>
            </a:r>
          </a:p>
          <a:p>
            <a:pPr lvl="1"/>
            <a:r>
              <a:rPr lang="en-US" sz="2400" dirty="0"/>
              <a:t>RSA, DSA, FIPS186-2, </a:t>
            </a:r>
            <a:r>
              <a:rPr lang="en-US" sz="2400" dirty="0" err="1"/>
              <a:t>EIGamal</a:t>
            </a:r>
            <a:endParaRPr lang="en-US" sz="2400" dirty="0"/>
          </a:p>
          <a:p>
            <a:r>
              <a:rPr lang="en-US" sz="2800" dirty="0"/>
              <a:t>Hashing</a:t>
            </a:r>
          </a:p>
          <a:p>
            <a:pPr lvl="1"/>
            <a:r>
              <a:rPr lang="en-US" sz="2400" dirty="0"/>
              <a:t>MD5, SHA-1</a:t>
            </a:r>
          </a:p>
          <a:p>
            <a:r>
              <a:rPr lang="en-US" sz="2800" dirty="0"/>
              <a:t>Encoding</a:t>
            </a:r>
          </a:p>
          <a:p>
            <a:pPr lvl="1"/>
            <a:r>
              <a:rPr lang="en-US" sz="2400" dirty="0"/>
              <a:t>Hex, Base-64, ASCII, UTF-16</a:t>
            </a:r>
          </a:p>
          <a:p>
            <a:endParaRPr lang="en-MY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Hiding by Encryption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8 of 24</a:t>
            </a:r>
          </a:p>
        </p:txBody>
      </p:sp>
    </p:spTree>
    <p:extLst>
      <p:ext uri="{BB962C8B-B14F-4D97-AF65-F5344CB8AC3E}">
        <p14:creationId xmlns:p14="http://schemas.microsoft.com/office/powerpoint/2010/main" val="104963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5" y="1124744"/>
            <a:ext cx="8656637" cy="28083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i="1" dirty="0">
                <a:solidFill>
                  <a:srgbClr val="FF0000"/>
                </a:solidFill>
              </a:rPr>
              <a:t>Passing password registration</a:t>
            </a:r>
          </a:p>
          <a:p>
            <a:r>
              <a:rPr lang="en-US" sz="2400" dirty="0"/>
              <a:t>Key strings (vocab)</a:t>
            </a:r>
          </a:p>
          <a:p>
            <a:pPr lvl="1"/>
            <a:r>
              <a:rPr lang="en-US" sz="2400" dirty="0" err="1"/>
              <a:t>Medabots</a:t>
            </a:r>
            <a:r>
              <a:rPr lang="en-US" sz="2400" dirty="0"/>
              <a:t>, final countdown, mypassword</a:t>
            </a:r>
          </a:p>
          <a:p>
            <a:r>
              <a:rPr lang="en-US" sz="2400" dirty="0"/>
              <a:t>Dictionary</a:t>
            </a:r>
            <a:endParaRPr lang="en-US" sz="2800" dirty="0"/>
          </a:p>
          <a:p>
            <a:pPr lvl="1"/>
            <a:r>
              <a:rPr lang="en-US" sz="2400" dirty="0"/>
              <a:t>A, abilities, ability, able … yourselves, zero, zip, zoo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r>
              <a:rPr lang="en-US" sz="2400" dirty="0"/>
              <a:t>Brute Force</a:t>
            </a:r>
          </a:p>
          <a:p>
            <a:pPr lvl="1"/>
            <a:r>
              <a:rPr lang="en-US" sz="2000" dirty="0"/>
              <a:t>Unlimited guessing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Ways to crack the key</a:t>
            </a:r>
            <a:endParaRPr lang="en-MY" b="1" u="sn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9 of 24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645" y="5599173"/>
            <a:ext cx="86566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/>
              <a:t>Definition</a:t>
            </a:r>
            <a:r>
              <a:rPr lang="en-US" dirty="0"/>
              <a:t>: Attempts to determine a secret by trying </a:t>
            </a:r>
            <a:r>
              <a:rPr lang="en-US" dirty="0">
                <a:solidFill>
                  <a:srgbClr val="FF0000"/>
                </a:solidFill>
              </a:rPr>
              <a:t>every possible combination</a:t>
            </a:r>
            <a:r>
              <a:rPr lang="en-US" dirty="0"/>
              <a:t>. E.g. Given a combination lock which requires three numbers to be taken in sequence, you try every possible combination - e.g., First 1-2-3, then 1-2-4.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938" y="3380799"/>
            <a:ext cx="8656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i="1" dirty="0"/>
              <a:t>Definition</a:t>
            </a:r>
            <a:r>
              <a:rPr lang="en-US" dirty="0"/>
              <a:t>: it uses </a:t>
            </a:r>
            <a:r>
              <a:rPr lang="en-US" dirty="0">
                <a:solidFill>
                  <a:srgbClr val="FF0000"/>
                </a:solidFill>
              </a:rPr>
              <a:t>precompiled list of options</a:t>
            </a:r>
            <a:r>
              <a:rPr lang="en-US" dirty="0"/>
              <a:t> and only try complete options which are likely to work.</a:t>
            </a:r>
          </a:p>
          <a:p>
            <a:pPr algn="just"/>
            <a:r>
              <a:rPr lang="en-US" dirty="0"/>
              <a:t>E.g. Access to a </a:t>
            </a:r>
            <a:r>
              <a:rPr lang="en-US" b="1" dirty="0"/>
              <a:t>secret club </a:t>
            </a:r>
            <a:r>
              <a:rPr lang="en-US" dirty="0"/>
              <a:t>requires knowing the owner's name, you guess "</a:t>
            </a:r>
            <a:r>
              <a:rPr lang="en-US" b="1" dirty="0"/>
              <a:t>Rob</a:t>
            </a:r>
            <a:r>
              <a:rPr lang="en-US" dirty="0"/>
              <a:t>" or "</a:t>
            </a:r>
            <a:r>
              <a:rPr lang="en-US" b="1" dirty="0"/>
              <a:t>Jake</a:t>
            </a:r>
            <a:r>
              <a:rPr lang="en-US" dirty="0"/>
              <a:t>" rather than "computer"</a:t>
            </a:r>
          </a:p>
        </p:txBody>
      </p:sp>
    </p:spTree>
    <p:extLst>
      <p:ext uri="{BB962C8B-B14F-4D97-AF65-F5344CB8AC3E}">
        <p14:creationId xmlns:p14="http://schemas.microsoft.com/office/powerpoint/2010/main" val="1849864745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05DA8037-3C60-488B-A28C-E6C10474452A}" vid="{D8BEDA39-B25D-4631-8FCF-36B08DFFD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5963F60EC5A5488098AC4E60F3A25C" ma:contentTypeVersion="3" ma:contentTypeDescription="Create a new document." ma:contentTypeScope="" ma:versionID="a57c393ad05cf81fe1fb87f9933793c4">
  <xsd:schema xmlns:xsd="http://www.w3.org/2001/XMLSchema" xmlns:xs="http://www.w3.org/2001/XMLSchema" xmlns:p="http://schemas.microsoft.com/office/2006/metadata/properties" xmlns:ns2="645f25e7-a7c4-4f10-8566-c482222abd84" targetNamespace="http://schemas.microsoft.com/office/2006/metadata/properties" ma:root="true" ma:fieldsID="d92a16e6f1a33363e76e095ff500ebe9" ns2:_="">
    <xsd:import namespace="645f25e7-a7c4-4f10-8566-c482222abd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f25e7-a7c4-4f10-8566-c482222abd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5900378-CDBE-467D-8432-D60073A33303}"/>
</file>

<file path=customXml/itemProps2.xml><?xml version="1.0" encoding="utf-8"?>
<ds:datastoreItem xmlns:ds="http://schemas.openxmlformats.org/officeDocument/2006/customXml" ds:itemID="{F9B225E3-57B9-4AAA-9622-96B9FB4FBCEB}"/>
</file>

<file path=customXml/itemProps3.xml><?xml version="1.0" encoding="utf-8"?>
<ds:datastoreItem xmlns:ds="http://schemas.openxmlformats.org/officeDocument/2006/customXml" ds:itemID="{DAB6141D-7F6D-442E-80F5-3375783309E8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3026</TotalTime>
  <Words>761</Words>
  <Application>Microsoft Office PowerPoint</Application>
  <PresentationFormat>On-screen Show (4:3)</PresentationFormat>
  <Paragraphs>146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Montserrat</vt:lpstr>
      <vt:lpstr>PT Sans</vt:lpstr>
      <vt:lpstr>Theme1</vt:lpstr>
      <vt:lpstr>Digital Security and Forensics AICT006-4-2-DSF Version 2</vt:lpstr>
      <vt:lpstr>Topics &amp; Structure of The Lesson</vt:lpstr>
      <vt:lpstr>Learning Outcome</vt:lpstr>
      <vt:lpstr>Key Terms You Must Be Able To Use</vt:lpstr>
      <vt:lpstr>Modules Objectives</vt:lpstr>
      <vt:lpstr>Lecture Content</vt:lpstr>
      <vt:lpstr>Methods</vt:lpstr>
      <vt:lpstr>Hiding by Encryption</vt:lpstr>
      <vt:lpstr>Ways to crack the key</vt:lpstr>
      <vt:lpstr>Hiding by Hash</vt:lpstr>
      <vt:lpstr>Encoding</vt:lpstr>
      <vt:lpstr>Encoding</vt:lpstr>
      <vt:lpstr>PowerPoint Presentation</vt:lpstr>
      <vt:lpstr>Hiding by Tunneling</vt:lpstr>
      <vt:lpstr>Hiding by file signature</vt:lpstr>
      <vt:lpstr>File Signatures</vt:lpstr>
      <vt:lpstr>File Signatures</vt:lpstr>
      <vt:lpstr>Quick Review Question</vt:lpstr>
      <vt:lpstr>Watermarking vs. Stenography</vt:lpstr>
      <vt:lpstr>Summary</vt:lpstr>
      <vt:lpstr>Q &amp; A</vt:lpstr>
      <vt:lpstr>What we cover next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Security and Forensic Technologies</dc:title>
  <dc:creator>yusnine</dc:creator>
  <cp:lastModifiedBy>Reshiwaran Jegatheswaran</cp:lastModifiedBy>
  <cp:revision>141</cp:revision>
  <cp:lastPrinted>2019-04-30T09:54:20Z</cp:lastPrinted>
  <dcterms:created xsi:type="dcterms:W3CDTF">2012-10-05T18:47:35Z</dcterms:created>
  <dcterms:modified xsi:type="dcterms:W3CDTF">2023-06-06T06:59:50Z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0x010100FE5963F60EC5A5488098AC4E60F3A25C</vt:lpwstr>
  </property>
</Properties>
</file>